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70" r:id="rId4"/>
    <p:sldId id="258" r:id="rId5"/>
    <p:sldId id="261" r:id="rId6"/>
    <p:sldId id="273" r:id="rId7"/>
    <p:sldId id="282" r:id="rId8"/>
    <p:sldId id="280" r:id="rId9"/>
    <p:sldId id="289" r:id="rId10"/>
    <p:sldId id="277" r:id="rId11"/>
    <p:sldId id="285" r:id="rId12"/>
    <p:sldId id="286" r:id="rId13"/>
    <p:sldId id="287" r:id="rId14"/>
    <p:sldId id="283" r:id="rId15"/>
    <p:sldId id="288" r:id="rId16"/>
    <p:sldId id="274" r:id="rId17"/>
    <p:sldId id="268" r:id="rId18"/>
    <p:sldId id="284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82" d="100"/>
          <a:sy n="82" d="100"/>
        </p:scale>
        <p:origin x="2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BC12-9A3E-470B-8C26-8228DBDC9F8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0612-6E5C-496E-86FF-DAE1F58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r>
              <a:rPr lang="en-US" baseline="0" dirty="0" smtClean="0"/>
              <a:t> at surface is also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0612-6E5C-496E-86FF-DAE1F58BF1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GERB SW channel </a:t>
            </a:r>
            <a:r>
              <a:rPr lang="en-US" dirty="0" err="1" smtClean="0"/>
              <a:t>unfiltering</a:t>
            </a:r>
            <a:r>
              <a:rPr lang="en-US" dirty="0" smtClean="0"/>
              <a:t> RMS error of ~0.5% (Clerbaux et al., 2008)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0612-6E5C-496E-86FF-DAE1F58BF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/>
              <a:t>Note</a:t>
            </a:r>
            <a:r>
              <a:rPr lang="en-US" sz="1200" i="1" dirty="0" smtClean="0"/>
              <a:t> : GERB LW channel </a:t>
            </a:r>
            <a:r>
              <a:rPr lang="en-US" sz="1200" i="1" dirty="0" err="1" smtClean="0"/>
              <a:t>unfiltering</a:t>
            </a:r>
            <a:r>
              <a:rPr lang="en-US" sz="1200" i="1" dirty="0" smtClean="0"/>
              <a:t> RMS error of ~0.1% (Clerbaux et al., 2008)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0612-6E5C-496E-86FF-DAE1F58BF1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out of 1 hundred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0612-6E5C-496E-86FF-DAE1F58BF1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endParaRPr lang="fr-BE" altLang="en-US" sz="28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en-GB" altLang="en-US" sz="280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rgbClr val="E05206"/>
            </a:solidFill>
          </a:ln>
        </p:spPr>
        <p:txBody>
          <a:bodyPr/>
          <a:lstStyle>
            <a:lvl1pPr>
              <a:defRPr sz="4400">
                <a:solidFill>
                  <a:srgbClr val="E0520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34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254C-CC23-4CEC-A13F-F0933F12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A8F3-F613-4C1C-9F10-0F82E570E905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9" descr="rmi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52400"/>
            <a:ext cx="728662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134"/>
            <a:ext cx="2321738" cy="9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6597352"/>
            <a:ext cx="9144000" cy="260648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endParaRPr lang="fr-BE" altLang="en-US" sz="28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GB" altLang="en-US" sz="280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692695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endParaRPr lang="fr-BE" altLang="en-US" sz="28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en-GB" altLang="en-US" sz="280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1196"/>
            <a:ext cx="7056784" cy="49949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9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sz="1600" i="1" dirty="0">
              <a:solidFill>
                <a:srgbClr val="E9994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799200"/>
            <a:ext cx="8647200" cy="5724000"/>
          </a:xfrm>
          <a:noFill/>
        </p:spPr>
        <p:txBody>
          <a:bodyPr/>
          <a:lstStyle>
            <a:lvl1pPr>
              <a:defRPr sz="2000" baseline="0">
                <a:solidFill>
                  <a:srgbClr val="E05206"/>
                </a:solidFill>
              </a:defRPr>
            </a:lvl1pPr>
            <a:lvl2pPr>
              <a:defRPr sz="1800" baseline="0">
                <a:solidFill>
                  <a:srgbClr val="003478"/>
                </a:solidFill>
              </a:defRPr>
            </a:lvl2pPr>
            <a:lvl3pPr>
              <a:defRPr sz="1600" baseline="0">
                <a:solidFill>
                  <a:srgbClr val="003478"/>
                </a:solidFill>
              </a:defRPr>
            </a:lvl3pPr>
            <a:lvl4pPr>
              <a:defRPr sz="1400" baseline="0">
                <a:solidFill>
                  <a:srgbClr val="003478"/>
                </a:solidFill>
              </a:defRPr>
            </a:lvl4pPr>
            <a:lvl5pPr>
              <a:defRPr sz="1200" baseline="0">
                <a:solidFill>
                  <a:srgbClr val="0034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589861"/>
            <a:ext cx="2674640" cy="268139"/>
          </a:xfrm>
        </p:spPr>
        <p:txBody>
          <a:bodyPr/>
          <a:lstStyle>
            <a:lvl1pPr>
              <a:defRPr sz="1000" i="1">
                <a:solidFill>
                  <a:srgbClr val="E9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BE" altLang="en-US" dirty="0" smtClean="0"/>
              <a:t>CM SAF CDOP-3 kick-off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9861"/>
            <a:ext cx="2895600" cy="268139"/>
          </a:xfrm>
        </p:spPr>
        <p:txBody>
          <a:bodyPr/>
          <a:lstStyle>
            <a:lvl1pPr>
              <a:defRPr sz="1100" i="0">
                <a:solidFill>
                  <a:srgbClr val="E9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TOA Radiation in CLARA-A3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0312" y="6589861"/>
            <a:ext cx="1701552" cy="268139"/>
          </a:xfrm>
        </p:spPr>
        <p:txBody>
          <a:bodyPr/>
          <a:lstStyle>
            <a:lvl1pPr>
              <a:defRPr sz="1000" i="1">
                <a:solidFill>
                  <a:srgbClr val="E9994A"/>
                </a:solidFill>
              </a:defRPr>
            </a:lvl1pPr>
          </a:lstStyle>
          <a:p>
            <a:pPr algn="ctr"/>
            <a:r>
              <a:rPr lang="en-GB" dirty="0" smtClean="0"/>
              <a:t>N. Clerbaux 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51"/>
            <a:ext cx="940475" cy="394193"/>
          </a:xfrm>
          <a:prstGeom prst="rect">
            <a:avLst/>
          </a:prstGeom>
        </p:spPr>
      </p:pic>
      <p:pic>
        <p:nvPicPr>
          <p:cNvPr id="12" name="Picture 9" descr="rmi_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93" y="123123"/>
            <a:ext cx="364331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3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8514-C467-4FD1-AE06-7CE9504592C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328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8514-C467-4FD1-AE06-7CE9504592C5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78DA-3540-4DC0-A106-67668C099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1"/>
            <a:ext cx="7772400" cy="1728192"/>
          </a:xfrm>
        </p:spPr>
        <p:txBody>
          <a:bodyPr>
            <a:normAutofit/>
          </a:bodyPr>
          <a:lstStyle/>
          <a:p>
            <a:r>
              <a:rPr lang="en-US" dirty="0"/>
              <a:t>TOA fluxes </a:t>
            </a:r>
            <a:r>
              <a:rPr lang="en-US" dirty="0" smtClean="0"/>
              <a:t>on ISCCP-NG L1g grid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086600" cy="254468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Nicolas Clerbaux, Tom </a:t>
            </a:r>
            <a:r>
              <a:rPr lang="en-US" i="1" dirty="0" err="1" smtClean="0"/>
              <a:t>Akkermans</a:t>
            </a:r>
            <a:r>
              <a:rPr lang="en-US" i="1" dirty="0" smtClean="0"/>
              <a:t>, William </a:t>
            </a:r>
            <a:r>
              <a:rPr lang="en-US" i="1" dirty="0" err="1" smtClean="0"/>
              <a:t>Moutier</a:t>
            </a:r>
            <a:r>
              <a:rPr lang="en-US" i="1" dirty="0" smtClean="0"/>
              <a:t>  </a:t>
            </a:r>
          </a:p>
          <a:p>
            <a:r>
              <a:rPr lang="en-US" i="1" dirty="0" smtClean="0"/>
              <a:t>and </a:t>
            </a:r>
            <a:r>
              <a:rPr lang="en-US" i="1" dirty="0" smtClean="0"/>
              <a:t>the Remote Sensing from Space team.</a:t>
            </a:r>
          </a:p>
          <a:p>
            <a:endParaRPr lang="en-US" i="1" dirty="0"/>
          </a:p>
          <a:p>
            <a:r>
              <a:rPr lang="en-US" i="1" dirty="0" smtClean="0"/>
              <a:t>Royal Meteorological Institute of Belgium (RMIB)</a:t>
            </a:r>
            <a:endParaRPr lang="en-US" i="1" dirty="0" smtClean="0"/>
          </a:p>
          <a:p>
            <a:endParaRPr lang="en-US" dirty="0"/>
          </a:p>
          <a:p>
            <a:r>
              <a:rPr lang="en-US" i="1" dirty="0" smtClean="0"/>
              <a:t>ISCCP-NG Workshop</a:t>
            </a:r>
          </a:p>
          <a:p>
            <a:endParaRPr lang="en-US" i="1" dirty="0" smtClean="0"/>
          </a:p>
          <a:p>
            <a:r>
              <a:rPr lang="en-US" i="1" dirty="0" smtClean="0"/>
              <a:t>EUMETSAT, 29 Feb. 2024.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</a:t>
            </a:r>
            <a:r>
              <a:rPr lang="en-US" b="1" dirty="0" smtClean="0"/>
              <a:t>-  Solar rad.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247389"/>
              </p:ext>
            </p:extLst>
          </p:nvPr>
        </p:nvGraphicFramePr>
        <p:xfrm>
          <a:off x="323529" y="1052737"/>
          <a:ext cx="7992892" cy="304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36395646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297244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040311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9119719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72180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655524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309058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71489929"/>
                    </a:ext>
                  </a:extLst>
                </a:gridCol>
                <a:gridCol w="720085">
                  <a:extLst>
                    <a:ext uri="{9D8B030D-6E8A-4147-A177-3AD203B41FA5}">
                      <a16:colId xmlns:a16="http://schemas.microsoft.com/office/drawing/2014/main" val="2710623070"/>
                    </a:ext>
                  </a:extLst>
                </a:gridCol>
              </a:tblGrid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matches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14348"/>
                  </a:ext>
                </a:extLst>
              </a:tr>
              <a:tr h="3477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ch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ocean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desert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vege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69743"/>
                  </a:ext>
                </a:extLst>
              </a:tr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MSG3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156 708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99218"/>
                  </a:ext>
                </a:extLst>
              </a:tr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MSG2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45.5°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161 003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08361"/>
                  </a:ext>
                </a:extLst>
              </a:tr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HIMAWARI-9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140.7°</a:t>
                      </a:r>
                      <a:r>
                        <a:rPr lang="en-US" baseline="0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170 942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46727"/>
                  </a:ext>
                </a:extLst>
              </a:tr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GOES-18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137°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72494"/>
                  </a:ext>
                </a:extLst>
              </a:tr>
              <a:tr h="353126">
                <a:tc>
                  <a:txBody>
                    <a:bodyPr/>
                    <a:lstStyle/>
                    <a:p>
                      <a:r>
                        <a:rPr lang="en-US" dirty="0" smtClean="0"/>
                        <a:t>GOES-16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557781"/>
                  </a:ext>
                </a:extLst>
              </a:tr>
              <a:tr h="485852">
                <a:tc>
                  <a:txBody>
                    <a:bodyPr/>
                    <a:lstStyle/>
                    <a:p>
                      <a:r>
                        <a:rPr lang="en-US" dirty="0" smtClean="0"/>
                        <a:t>MTG </a:t>
                      </a:r>
                      <a:r>
                        <a:rPr lang="en-US" sz="1000" dirty="0" smtClean="0"/>
                        <a:t>(commissioning)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10 970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53635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365104"/>
            <a:ext cx="7200800" cy="1546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E0520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MSG results as expected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expected improvements with AHI &amp; ABI not observed </a:t>
            </a:r>
            <a:r>
              <a:rPr lang="en-US" dirty="0" err="1" smtClean="0"/>
              <a:t>wrt</a:t>
            </a:r>
            <a:r>
              <a:rPr lang="en-US" dirty="0" smtClean="0"/>
              <a:t> CERES, especially with GOES-18/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Promising results with MTG/FCI are confirmed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8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-  Solar rad.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47996" cy="53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-  Solar rad.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47995" cy="53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-  Solar rad.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47995" cy="53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-  </a:t>
            </a:r>
            <a:r>
              <a:rPr lang="en-US" b="1" dirty="0" smtClean="0"/>
              <a:t>Thermal </a:t>
            </a:r>
            <a:r>
              <a:rPr lang="en-US" b="1" dirty="0"/>
              <a:t>rad.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037032"/>
              </p:ext>
            </p:extLst>
          </p:nvPr>
        </p:nvGraphicFramePr>
        <p:xfrm>
          <a:off x="611560" y="1052736"/>
          <a:ext cx="7776863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639564611"/>
                    </a:ext>
                  </a:extLst>
                </a:gridCol>
                <a:gridCol w="412798">
                  <a:extLst>
                    <a:ext uri="{9D8B030D-6E8A-4147-A177-3AD203B41FA5}">
                      <a16:colId xmlns:a16="http://schemas.microsoft.com/office/drawing/2014/main" val="1825899593"/>
                    </a:ext>
                  </a:extLst>
                </a:gridCol>
                <a:gridCol w="1000982">
                  <a:extLst>
                    <a:ext uri="{9D8B030D-6E8A-4147-A177-3AD203B41FA5}">
                      <a16:colId xmlns:a16="http://schemas.microsoft.com/office/drawing/2014/main" val="3704031145"/>
                    </a:ext>
                  </a:extLst>
                </a:gridCol>
                <a:gridCol w="1231979">
                  <a:extLst>
                    <a:ext uri="{9D8B030D-6E8A-4147-A177-3AD203B41FA5}">
                      <a16:colId xmlns:a16="http://schemas.microsoft.com/office/drawing/2014/main" val="691197195"/>
                    </a:ext>
                  </a:extLst>
                </a:gridCol>
                <a:gridCol w="882633">
                  <a:extLst>
                    <a:ext uri="{9D8B030D-6E8A-4147-A177-3AD203B41FA5}">
                      <a16:colId xmlns:a16="http://schemas.microsoft.com/office/drawing/2014/main" val="147218026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6555247"/>
                    </a:ext>
                  </a:extLst>
                </a:gridCol>
                <a:gridCol w="777431">
                  <a:extLst>
                    <a:ext uri="{9D8B030D-6E8A-4147-A177-3AD203B41FA5}">
                      <a16:colId xmlns:a16="http://schemas.microsoft.com/office/drawing/2014/main" val="2223090583"/>
                    </a:ext>
                  </a:extLst>
                </a:gridCol>
                <a:gridCol w="662729">
                  <a:extLst>
                    <a:ext uri="{9D8B030D-6E8A-4147-A177-3AD203B41FA5}">
                      <a16:colId xmlns:a16="http://schemas.microsoft.com/office/drawing/2014/main" val="297148992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710623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matches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1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ch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ocean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land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desert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vege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6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406 566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9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45.5°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427 910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0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HIMAWARI-9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140.7°</a:t>
                      </a:r>
                      <a:r>
                        <a:rPr lang="en-US" baseline="0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590 534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4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137°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645 559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7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75°W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715 290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55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MTG </a:t>
                      </a:r>
                      <a:r>
                        <a:rPr lang="en-US" sz="1000" dirty="0" smtClean="0"/>
                        <a:t>(commissioning)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3.4°E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42 820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53635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4423310"/>
            <a:ext cx="7632848" cy="1546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E0520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RMSE (%) in radiance/flux (= 4* RMSE (%) in brightness temperature)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MSG2 might suffers from high inclination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Better result for MTG/FCI probably due to equatorial restriction.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 -  Thermal rad.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447994" cy="53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1196"/>
            <a:ext cx="7557762" cy="499492"/>
          </a:xfrm>
        </p:spPr>
        <p:txBody>
          <a:bodyPr>
            <a:normAutofit/>
          </a:bodyPr>
          <a:lstStyle/>
          <a:p>
            <a:r>
              <a:rPr lang="en-US" b="1" dirty="0" smtClean="0"/>
              <a:t>Angular </a:t>
            </a:r>
            <a:r>
              <a:rPr lang="en-US" b="1" dirty="0" smtClean="0"/>
              <a:t>Dependency </a:t>
            </a:r>
            <a:r>
              <a:rPr lang="en-US" b="1" dirty="0" smtClean="0"/>
              <a:t>Models for GEO geometry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8525"/>
            <a:ext cx="4873496" cy="539878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ADMs for solar </a:t>
            </a:r>
            <a:r>
              <a:rPr lang="en-US" b="1" dirty="0" smtClean="0"/>
              <a:t>radiation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CERES TRMM models (592 scene types)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Surface type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Cloud fraction (0-100%)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Cloud optical depth @ 500nm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Cloud phase (</a:t>
            </a:r>
            <a:r>
              <a:rPr lang="en-US" sz="1600" dirty="0"/>
              <a:t>water/ice)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CERES </a:t>
            </a:r>
            <a:r>
              <a:rPr lang="en-US" dirty="0" smtClean="0"/>
              <a:t>Terra Ed2 models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CERES </a:t>
            </a:r>
            <a:r>
              <a:rPr lang="en-US" dirty="0" err="1"/>
              <a:t>Terra+Aqua</a:t>
            </a:r>
            <a:r>
              <a:rPr lang="en-US" dirty="0"/>
              <a:t> Ed4 models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(Could be used </a:t>
            </a:r>
            <a:r>
              <a:rPr lang="en-US" dirty="0" smtClean="0"/>
              <a:t>for </a:t>
            </a:r>
            <a:r>
              <a:rPr lang="en-US" dirty="0" smtClean="0"/>
              <a:t>ocean, TBC)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ADMs for thermal </a:t>
            </a:r>
            <a:r>
              <a:rPr lang="en-US" b="1" dirty="0"/>
              <a:t>radiation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CERES TRMM models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CERES </a:t>
            </a:r>
            <a:r>
              <a:rPr lang="en-US" dirty="0" err="1"/>
              <a:t>Terra+Aqua</a:t>
            </a:r>
            <a:r>
              <a:rPr lang="en-US" dirty="0"/>
              <a:t> Ed04 </a:t>
            </a:r>
            <a:r>
              <a:rPr lang="en-US" dirty="0" smtClean="0"/>
              <a:t>models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“Spectral models” based on theoretical simulations (e.g</a:t>
            </a:r>
            <a:r>
              <a:rPr lang="en-US" dirty="0" smtClean="0"/>
              <a:t>. as in </a:t>
            </a:r>
            <a:r>
              <a:rPr lang="en-US" dirty="0" smtClean="0"/>
              <a:t>EarthCARE, GERB)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21" name="CustomShape 5"/>
          <p:cNvSpPr/>
          <p:nvPr/>
        </p:nvSpPr>
        <p:spPr>
          <a:xfrm>
            <a:off x="5076056" y="3587905"/>
            <a:ext cx="3762540" cy="5072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9"/>
          <p:cNvSpPr/>
          <p:nvPr/>
        </p:nvSpPr>
        <p:spPr>
          <a:xfrm>
            <a:off x="5296880" y="5721896"/>
            <a:ext cx="7117992" cy="515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5050136" y="4373424"/>
            <a:ext cx="3788460" cy="10411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538" y="898968"/>
            <a:ext cx="2941575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Plans 2024 - 2026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799200"/>
            <a:ext cx="8280440" cy="54381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Incorporate cloud products from CM SAF partners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Continue investigate / improve the NB </a:t>
            </a:r>
            <a:r>
              <a:rPr lang="en-US" b="1" dirty="0">
                <a:sym typeface="Symbol" panose="05050102010706020507" pitchFamily="18" charset="2"/>
              </a:rPr>
              <a:t></a:t>
            </a:r>
            <a:r>
              <a:rPr lang="en-US" b="1" dirty="0" smtClean="0"/>
              <a:t> BB 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Incorporate more </a:t>
            </a:r>
            <a:r>
              <a:rPr lang="en-US" b="1" dirty="0"/>
              <a:t>(</a:t>
            </a:r>
            <a:r>
              <a:rPr lang="en-US" b="1" dirty="0" smtClean="0"/>
              <a:t>drifting) Terra/Aqua data.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Use more cloud, surface, NWP </a:t>
            </a:r>
            <a:r>
              <a:rPr lang="en-US" b="1" dirty="0" smtClean="0"/>
              <a:t>information in the process.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Regressions per type of imager (GOES16+G18, MSG3+MSG2)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 Account for geo satellite orbit inclination.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Follow / contribute to latest development </a:t>
            </a:r>
            <a:r>
              <a:rPr lang="en-US" b="1" dirty="0" smtClean="0"/>
              <a:t>of “GEO” ADMs: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CERES team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GERB </a:t>
            </a:r>
            <a:r>
              <a:rPr lang="en-US" b="1" dirty="0" smtClean="0"/>
              <a:t>ED02 processing (P. de </a:t>
            </a:r>
            <a:r>
              <a:rPr lang="en-US" b="1" dirty="0" err="1"/>
              <a:t>B</a:t>
            </a:r>
            <a:r>
              <a:rPr lang="en-US" b="1" dirty="0" err="1" smtClean="0"/>
              <a:t>uyl</a:t>
            </a:r>
            <a:r>
              <a:rPr lang="en-US" b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CLAAS-4 team (Tom </a:t>
            </a:r>
            <a:r>
              <a:rPr lang="en-US" b="1" dirty="0" err="1" smtClean="0"/>
              <a:t>Akkermans</a:t>
            </a:r>
            <a:r>
              <a:rPr lang="en-US" b="1" dirty="0" smtClean="0"/>
              <a:t>, William </a:t>
            </a:r>
            <a:r>
              <a:rPr lang="en-US" b="1" dirty="0" err="1" smtClean="0"/>
              <a:t>Moutier</a:t>
            </a:r>
            <a:r>
              <a:rPr lang="en-US" b="1" dirty="0" smtClean="0"/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Follow the EarthCARE </a:t>
            </a:r>
            <a:r>
              <a:rPr lang="en-US" b="1" dirty="0" err="1" smtClean="0"/>
              <a:t>BroadBand</a:t>
            </a:r>
            <a:r>
              <a:rPr lang="en-US" b="1" dirty="0" smtClean="0"/>
              <a:t> Radiometer </a:t>
            </a:r>
            <a:r>
              <a:rPr lang="en-US" b="1" dirty="0" smtClean="0"/>
              <a:t>activation and the possibility </a:t>
            </a:r>
            <a:r>
              <a:rPr lang="en-US" b="1" dirty="0" smtClean="0"/>
              <a:t>to derive </a:t>
            </a:r>
            <a:r>
              <a:rPr lang="en-US" b="1" dirty="0" smtClean="0"/>
              <a:t>BBR fluxes </a:t>
            </a:r>
            <a:r>
              <a:rPr lang="en-US" b="1" dirty="0" smtClean="0"/>
              <a:t>over the L1g grid.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Process and evaluate 1 year of ISCCP-NG L1g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Assess </a:t>
            </a:r>
            <a:r>
              <a:rPr lang="en-US" b="1" dirty="0" smtClean="0"/>
              <a:t>the closure </a:t>
            </a:r>
            <a:r>
              <a:rPr lang="en-US" b="1" dirty="0" smtClean="0"/>
              <a:t>concept when ISCCP-NG radiation products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1196"/>
            <a:ext cx="7557762" cy="499492"/>
          </a:xfrm>
        </p:spPr>
        <p:txBody>
          <a:bodyPr>
            <a:normAutofit/>
          </a:bodyPr>
          <a:lstStyle/>
          <a:p>
            <a:r>
              <a:rPr lang="en-US" b="1" dirty="0" smtClean="0"/>
              <a:t>Discussion ISCCP-NG L1g format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8525"/>
            <a:ext cx="5040560" cy="539878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L1g 30 minute repeat cycle 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okay for capturing the diurnal cycle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not optimal for NB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BB </a:t>
            </a:r>
            <a:r>
              <a:rPr lang="en-US" dirty="0"/>
              <a:t>development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Ideally should be able </a:t>
            </a:r>
            <a:r>
              <a:rPr lang="en-US" dirty="0"/>
              <a:t>to convert both way </a:t>
            </a:r>
            <a:r>
              <a:rPr lang="en-US" dirty="0" smtClean="0"/>
              <a:t>from / to </a:t>
            </a:r>
            <a:r>
              <a:rPr lang="en-US" dirty="0"/>
              <a:t>the operational calibration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L1g </a:t>
            </a:r>
            <a:r>
              <a:rPr lang="en-US" dirty="0"/>
              <a:t>with full spectral channels : 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L1g with </a:t>
            </a:r>
            <a:r>
              <a:rPr lang="en-US" dirty="0" smtClean="0"/>
              <a:t>up to 3 layers : 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L1g </a:t>
            </a:r>
            <a:r>
              <a:rPr lang="en-US" dirty="0" smtClean="0"/>
              <a:t>pixels: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Is the reconstructed </a:t>
            </a:r>
            <a:r>
              <a:rPr lang="en-US" dirty="0" smtClean="0"/>
              <a:t>ISCCP-NG “PSF</a:t>
            </a:r>
            <a:r>
              <a:rPr lang="en-US" dirty="0" smtClean="0"/>
              <a:t>” circular 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general we prefer </a:t>
            </a:r>
            <a:r>
              <a:rPr lang="en-US" dirty="0" smtClean="0"/>
              <a:t>rectangular pixels without </a:t>
            </a:r>
            <a:r>
              <a:rPr lang="en-US" dirty="0" smtClean="0"/>
              <a:t>gaps (e.g. as </a:t>
            </a:r>
            <a:r>
              <a:rPr lang="en-US" dirty="0" smtClean="0"/>
              <a:t>in CM SAF CLAAS  0.05°x0.05° </a:t>
            </a:r>
            <a:r>
              <a:rPr lang="en-US" dirty="0" smtClean="0"/>
              <a:t>products)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L1g sub-pixel information for 0.6µm and 11 µm can be interesting 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Cloud fraction </a:t>
            </a:r>
            <a:r>
              <a:rPr lang="en-US" dirty="0" smtClean="0"/>
              <a:t>estimation.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Uncertainty estimate.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96752"/>
            <a:ext cx="3189730" cy="324036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3131840" y="2996952"/>
            <a:ext cx="216024" cy="21602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851920" y="2600908"/>
            <a:ext cx="216024" cy="21602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99" y="799200"/>
            <a:ext cx="6929358" cy="5438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TOA radiation products are being developed on the </a:t>
            </a:r>
            <a:r>
              <a:rPr lang="en-US" b="1" dirty="0" err="1" smtClean="0"/>
              <a:t>GeoRing</a:t>
            </a:r>
            <a:r>
              <a:rPr lang="en-US" b="1" dirty="0"/>
              <a:t>: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Satellite separately (up to 10’)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ISCCP-NG L1g grid  (30’)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Preliminary narrowband </a:t>
            </a:r>
            <a:r>
              <a:rPr lang="en-US" b="1" dirty="0" smtClean="0">
                <a:sym typeface="Symbol" panose="05050102010706020507" pitchFamily="18" charset="2"/>
              </a:rPr>
              <a:t> b</a:t>
            </a:r>
            <a:r>
              <a:rPr lang="en-US" b="1" dirty="0" smtClean="0"/>
              <a:t>roadband conversion results: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MSG/SEVIRI </a:t>
            </a:r>
            <a:r>
              <a:rPr lang="en-US" b="1" dirty="0" smtClean="0"/>
              <a:t>as expected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GOES/ABI </a:t>
            </a:r>
            <a:r>
              <a:rPr lang="en-US" b="1" dirty="0" smtClean="0"/>
              <a:t>and </a:t>
            </a:r>
            <a:r>
              <a:rPr lang="en-US" b="1" dirty="0" err="1" smtClean="0"/>
              <a:t>Himawari</a:t>
            </a:r>
            <a:r>
              <a:rPr lang="en-US" b="1" dirty="0" smtClean="0"/>
              <a:t>/AHI </a:t>
            </a:r>
            <a:r>
              <a:rPr lang="en-US" b="1" dirty="0" smtClean="0"/>
              <a:t>results not as good as </a:t>
            </a:r>
            <a:r>
              <a:rPr lang="en-US" b="1" dirty="0" smtClean="0"/>
              <a:t>expected for solar rad.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MTG/FCI </a:t>
            </a:r>
            <a:r>
              <a:rPr lang="en-US" b="1" dirty="0" smtClean="0"/>
              <a:t>looks </a:t>
            </a:r>
            <a:r>
              <a:rPr lang="en-US" b="1" dirty="0" smtClean="0"/>
              <a:t>promising for solar rad. 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ADMs </a:t>
            </a:r>
            <a:r>
              <a:rPr lang="en-US" b="1" dirty="0" smtClean="0"/>
              <a:t>will likely be the </a:t>
            </a:r>
            <a:r>
              <a:rPr lang="en-US" b="1" dirty="0" smtClean="0"/>
              <a:t>limiting factor for the </a:t>
            </a:r>
            <a:r>
              <a:rPr lang="en-US" b="1" dirty="0" smtClean="0"/>
              <a:t>instantaneous accuracy.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Closure </a:t>
            </a:r>
            <a:r>
              <a:rPr lang="en-US" b="1" dirty="0"/>
              <a:t>in radiance to be investigated</a:t>
            </a:r>
            <a:r>
              <a:rPr lang="en-US" b="1" dirty="0" smtClean="0"/>
              <a:t>.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CERES data from drifting Terra and Aqua satellite will be very valuable, as well as the future EarthCARE BBR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</p:txBody>
      </p:sp>
      <p:pic>
        <p:nvPicPr>
          <p:cNvPr id="4" name="Picture 2" descr="https://spacelaunchnow-prod-east.nyc3.digitaloceanspaces.com/media/launcher_images/falcon_9_image_2023080713345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2" r="40260"/>
          <a:stretch/>
        </p:blipFill>
        <p:spPr bwMode="auto">
          <a:xfrm>
            <a:off x="7217056" y="808125"/>
            <a:ext cx="1739294" cy="5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1357" y="6052725"/>
            <a:ext cx="196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EarthCARE </a:t>
            </a:r>
            <a:r>
              <a:rPr lang="en-US" sz="1200" b="1" i="1" dirty="0"/>
              <a:t>Launch </a:t>
            </a:r>
            <a:r>
              <a:rPr lang="en-US" sz="1200" b="1" i="1" dirty="0" smtClean="0"/>
              <a:t>on</a:t>
            </a:r>
          </a:p>
          <a:p>
            <a:r>
              <a:rPr lang="en-US" sz="1200" b="1" i="1" dirty="0" smtClean="0"/>
              <a:t>Falcon-9, </a:t>
            </a:r>
            <a:r>
              <a:rPr lang="en-US" sz="1200" b="1" i="1" dirty="0" smtClean="0"/>
              <a:t>25-31</a:t>
            </a:r>
            <a:r>
              <a:rPr lang="en-US" sz="1200" b="1" i="1" dirty="0" smtClean="0"/>
              <a:t> May </a:t>
            </a:r>
            <a:r>
              <a:rPr lang="en-US" sz="1200" b="1" i="1" dirty="0" smtClean="0"/>
              <a:t>2024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695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7"/>
            <a:ext cx="4968552" cy="557170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Rationales for TOA radiation products in ISCCP-NG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ISCCP &amp; ESA CCI radiation products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The EarthCARE </a:t>
            </a:r>
            <a:r>
              <a:rPr lang="en-US" b="1" dirty="0" smtClean="0"/>
              <a:t>mission and flux “closure</a:t>
            </a:r>
            <a:r>
              <a:rPr lang="en-US" b="1" dirty="0" smtClean="0"/>
              <a:t>” </a:t>
            </a:r>
            <a:r>
              <a:rPr lang="en-US" b="1" dirty="0" smtClean="0"/>
              <a:t>concept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Product’s </a:t>
            </a:r>
            <a:r>
              <a:rPr lang="en-US" b="1" dirty="0" smtClean="0"/>
              <a:t>requirements and algorithm design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Preliminary NB</a:t>
            </a:r>
            <a:r>
              <a:rPr lang="en-US" b="1" dirty="0" smtClean="0">
                <a:sym typeface="Symbol" panose="05050102010706020507" pitchFamily="18" charset="2"/>
              </a:rPr>
              <a:t></a:t>
            </a:r>
            <a:r>
              <a:rPr lang="en-US" b="1" dirty="0" smtClean="0"/>
              <a:t>BB </a:t>
            </a:r>
            <a:r>
              <a:rPr lang="en-US" b="1" dirty="0" smtClean="0"/>
              <a:t>results for </a:t>
            </a:r>
            <a:r>
              <a:rPr lang="en-US" b="1" dirty="0" smtClean="0"/>
              <a:t>GOES/ABI, </a:t>
            </a:r>
            <a:r>
              <a:rPr lang="en-US" b="1" dirty="0" err="1" smtClean="0"/>
              <a:t>Himawari</a:t>
            </a:r>
            <a:r>
              <a:rPr lang="en-US" b="1" dirty="0" smtClean="0"/>
              <a:t>/AHI, MSG/SEVIRI  </a:t>
            </a:r>
            <a:r>
              <a:rPr lang="en-US" b="1" dirty="0" smtClean="0"/>
              <a:t>and MTG/FCI 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Plans for </a:t>
            </a:r>
            <a:r>
              <a:rPr lang="en-US" b="1" dirty="0" smtClean="0"/>
              <a:t>2024-2026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Brief discussion </a:t>
            </a:r>
            <a:r>
              <a:rPr lang="en-US" b="1" dirty="0"/>
              <a:t>of L1g format for </a:t>
            </a:r>
            <a:r>
              <a:rPr lang="en-US" b="1" dirty="0" smtClean="0"/>
              <a:t>TOA radiation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Summary</a:t>
            </a: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80727"/>
            <a:ext cx="3376466" cy="4822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805264"/>
            <a:ext cx="3376466" cy="6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Rationales – ISCCP Radiation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0" y="908720"/>
            <a:ext cx="5053634" cy="580966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Historical : </a:t>
            </a:r>
            <a:r>
              <a:rPr lang="en-US" b="1" cap="small" dirty="0" smtClean="0"/>
              <a:t>ISCCP-FD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cap="smal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 ISCCP-FH products (2013)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ESA Cloud CCI fluxes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What can go wrong with fluxes and CRE 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Radiation modelling, e.g. 3-dim effects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Aerosols and surface properties, …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Sensitivity in the (non) retrieved cloud properties 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Dependency on NWP, e.g. for H2O profile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(…)</a:t>
            </a:r>
            <a:endParaRPr lang="en-US" b="1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US" b="1" dirty="0" smtClean="0"/>
              <a:t>Interest to evaluate the fluxes where possible, i.e. at surface (e.g. BSRN) and at TOA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US" b="1" dirty="0" smtClean="0"/>
              <a:t>Concept of closure at TOA, as in the EarthCARE mission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6" name="Picture 2" descr="NET SW Cloud Effect at TO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3043" r="12626" b="2998"/>
          <a:stretch/>
        </p:blipFill>
        <p:spPr bwMode="auto">
          <a:xfrm>
            <a:off x="5446382" y="772284"/>
            <a:ext cx="3507818" cy="25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 LW Cloud Effect at T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2413" r="14664" b="3629"/>
          <a:stretch/>
        </p:blipFill>
        <p:spPr bwMode="auto">
          <a:xfrm>
            <a:off x="5436095" y="3356991"/>
            <a:ext cx="3528393" cy="26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Rationale – EarthCARE Closure at TOA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99200"/>
            <a:ext cx="4680520" cy="57981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EarthCARE main </a:t>
            </a:r>
            <a:r>
              <a:rPr lang="en-US" b="1" dirty="0" smtClean="0"/>
              <a:t>processing steps: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Vertical profiles of cloud and aerosols using  CPR and ATLID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Horizontal context using the MSI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3-dim scene reconstruction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Atmospheric heating rate and TOA fluxes from radiative transfer computations (Monte Carlo)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Comparison (closure) of the TOA fluxes with the BBR instrument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A</a:t>
            </a:r>
            <a:r>
              <a:rPr lang="en-US" sz="1600" dirty="0" smtClean="0"/>
              <a:t>ccuracy 10 W/m² for 10 x 10km domains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BBR fluxes estimated from 3 </a:t>
            </a:r>
            <a:r>
              <a:rPr lang="en-US" sz="1600" dirty="0" smtClean="0"/>
              <a:t>views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5231203" y="799201"/>
            <a:ext cx="3252120" cy="2075762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Fig. 4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507578" cy="27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918720"/>
            <a:ext cx="738899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1196"/>
            <a:ext cx="7557762" cy="499492"/>
          </a:xfrm>
        </p:spPr>
        <p:txBody>
          <a:bodyPr>
            <a:normAutofit/>
          </a:bodyPr>
          <a:lstStyle/>
          <a:p>
            <a:r>
              <a:rPr lang="en-US" b="1" dirty="0" smtClean="0"/>
              <a:t>Product requirements and algorithm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53" y="938632"/>
            <a:ext cx="4060202" cy="547079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</a:t>
            </a:r>
            <a:r>
              <a:rPr lang="en-US" b="1" dirty="0" smtClean="0"/>
              <a:t>adiance and fluxes shall be </a:t>
            </a:r>
            <a:r>
              <a:rPr lang="en-US" b="1" dirty="0"/>
              <a:t>Empirical 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i.e. not based on the RTM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</a:t>
            </a:r>
            <a:r>
              <a:rPr lang="en-US" dirty="0" smtClean="0"/>
              <a:t>imited use of (ISCCP-NG) cloud/aerosol products for ADM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Instantaneous </a:t>
            </a:r>
            <a:r>
              <a:rPr lang="en-US" b="1" dirty="0" smtClean="0"/>
              <a:t>flux accuracy </a:t>
            </a:r>
            <a:r>
              <a:rPr lang="en-US" b="1" dirty="0" smtClean="0"/>
              <a:t>~10 W/m² </a:t>
            </a:r>
            <a:r>
              <a:rPr lang="en-US" b="1" dirty="0" smtClean="0"/>
              <a:t>(not feasible)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State-of-the-art </a:t>
            </a:r>
            <a:r>
              <a:rPr lang="en-US" dirty="0" smtClean="0"/>
              <a:t>processing for NB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BB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Angular Dependency </a:t>
            </a:r>
            <a:r>
              <a:rPr lang="en-US" dirty="0" smtClean="0"/>
              <a:t>Models (ADMs)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</a:t>
            </a:r>
            <a:r>
              <a:rPr lang="en-US" dirty="0" smtClean="0"/>
              <a:t>ble </a:t>
            </a:r>
            <a:r>
              <a:rPr lang="en-US" dirty="0"/>
              <a:t>to process the full diurnal </a:t>
            </a:r>
            <a:r>
              <a:rPr lang="en-US" dirty="0" smtClean="0"/>
              <a:t>cycle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Note : </a:t>
            </a:r>
            <a:r>
              <a:rPr lang="en-US" dirty="0"/>
              <a:t>c</a:t>
            </a:r>
            <a:r>
              <a:rPr lang="en-US" dirty="0" smtClean="0"/>
              <a:t>losure </a:t>
            </a:r>
            <a:r>
              <a:rPr lang="en-US" dirty="0" smtClean="0"/>
              <a:t>is also possible in radiance (if ISCCP-NG radiation products provide radiance)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Accuracy not necessary consistent across satellites on the </a:t>
            </a:r>
            <a:r>
              <a:rPr lang="en-US" b="1" dirty="0" err="1" smtClean="0"/>
              <a:t>GeoRing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Uncertainty needed for the closure process.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Product evaluation </a:t>
            </a:r>
            <a:r>
              <a:rPr lang="en-US" b="1" dirty="0" err="1" smtClean="0"/>
              <a:t>wrt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CERES (PSF ~20km), GERB (PSF ~45km), EarthCARE BBR (configurable </a:t>
            </a:r>
            <a:r>
              <a:rPr lang="en-US" dirty="0" smtClean="0"/>
              <a:t>to match the  0.05°x0.05° </a:t>
            </a:r>
            <a:r>
              <a:rPr lang="en-US" dirty="0" smtClean="0"/>
              <a:t>domains)</a:t>
            </a:r>
            <a:r>
              <a:rPr lang="en-US" dirty="0" smtClean="0"/>
              <a:t>, o</a:t>
            </a:r>
            <a:r>
              <a:rPr lang="en-US" dirty="0" smtClean="0"/>
              <a:t>verlaps </a:t>
            </a:r>
            <a:r>
              <a:rPr lang="en-US" dirty="0" smtClean="0"/>
              <a:t>between </a:t>
            </a:r>
            <a:r>
              <a:rPr lang="en-US" dirty="0" smtClean="0"/>
              <a:t>satellites.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62771" y="93235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ISCCP-NG L1g files</a:t>
            </a:r>
          </a:p>
          <a:p>
            <a:pPr algn="ctr"/>
            <a:r>
              <a:rPr lang="en-US" dirty="0"/>
              <a:t>(GEO level 1 files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5464" y="1051817"/>
            <a:ext cx="112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ISCCP-NG</a:t>
            </a:r>
          </a:p>
          <a:p>
            <a:r>
              <a:rPr lang="en-US" dirty="0" smtClean="0"/>
              <a:t>Cloud products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2751" y="2204864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BB </a:t>
            </a:r>
          </a:p>
          <a:p>
            <a:pPr algn="ctr"/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4759" y="3477370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ADM</a:t>
            </a:r>
          </a:p>
          <a:p>
            <a:pPr algn="ctr"/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204" y="3477370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ADM</a:t>
            </a:r>
          </a:p>
          <a:p>
            <a:pPr algn="ctr"/>
            <a:r>
              <a:rPr lang="en-US" dirty="0" smtClean="0"/>
              <a:t>solar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58815" y="155679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49077" y="155679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58815" y="285384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67738" y="285384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58815" y="4123701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25412" y="4123701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8680" y="5716844"/>
            <a:ext cx="3065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Closure assessment at TOA</a:t>
            </a:r>
            <a:endParaRPr lang="en-US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4304049" y="4733082"/>
            <a:ext cx="2376263" cy="64807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362771" y="494059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L2 RSF and OLR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7959" y="2457738"/>
            <a:ext cx="11521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Radiative</a:t>
            </a:r>
          </a:p>
          <a:p>
            <a:pPr algn="ctr"/>
            <a:r>
              <a:rPr lang="en-US" dirty="0" smtClean="0"/>
              <a:t>Transfer Models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6" idx="2"/>
            <a:endCxn id="39" idx="0"/>
          </p:cNvCxnSpPr>
          <p:nvPr/>
        </p:nvCxnSpPr>
        <p:spPr>
          <a:xfrm>
            <a:off x="7817499" y="1975147"/>
            <a:ext cx="6524" cy="4825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2"/>
          </p:cNvCxnSpPr>
          <p:nvPr/>
        </p:nvCxnSpPr>
        <p:spPr>
          <a:xfrm>
            <a:off x="7824023" y="3381068"/>
            <a:ext cx="14029" cy="2331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66927" y="5381154"/>
            <a:ext cx="0" cy="3317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6754350" y="2855167"/>
            <a:ext cx="1922106" cy="3489649"/>
          </a:xfrm>
          <a:custGeom>
            <a:avLst/>
            <a:gdLst>
              <a:gd name="connsiteX0" fmla="*/ 0 w 1922106"/>
              <a:gd name="connsiteY0" fmla="*/ 3228392 h 3489649"/>
              <a:gd name="connsiteX1" fmla="*/ 0 w 1922106"/>
              <a:gd name="connsiteY1" fmla="*/ 3489649 h 3489649"/>
              <a:gd name="connsiteX2" fmla="*/ 1922106 w 1922106"/>
              <a:gd name="connsiteY2" fmla="*/ 3489649 h 3489649"/>
              <a:gd name="connsiteX3" fmla="*/ 1912775 w 1922106"/>
              <a:gd name="connsiteY3" fmla="*/ 0 h 3489649"/>
              <a:gd name="connsiteX4" fmla="*/ 1651518 w 1922106"/>
              <a:gd name="connsiteY4" fmla="*/ 9331 h 34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06" h="3489649">
                <a:moveTo>
                  <a:pt x="0" y="3228392"/>
                </a:moveTo>
                <a:lnTo>
                  <a:pt x="0" y="3489649"/>
                </a:lnTo>
                <a:lnTo>
                  <a:pt x="1922106" y="3489649"/>
                </a:lnTo>
                <a:cubicBezTo>
                  <a:pt x="1918996" y="2326433"/>
                  <a:pt x="1915885" y="1163216"/>
                  <a:pt x="1912775" y="0"/>
                </a:cubicBezTo>
                <a:lnTo>
                  <a:pt x="1651518" y="9331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340554" y="1399592"/>
            <a:ext cx="335902" cy="1455575"/>
          </a:xfrm>
          <a:custGeom>
            <a:avLst/>
            <a:gdLst>
              <a:gd name="connsiteX0" fmla="*/ 335902 w 335902"/>
              <a:gd name="connsiteY0" fmla="*/ 1455575 h 1455575"/>
              <a:gd name="connsiteX1" fmla="*/ 335902 w 335902"/>
              <a:gd name="connsiteY1" fmla="*/ 0 h 1455575"/>
              <a:gd name="connsiteX2" fmla="*/ 0 w 335902"/>
              <a:gd name="connsiteY2" fmla="*/ 0 h 1455575"/>
              <a:gd name="connsiteX3" fmla="*/ 0 w 335902"/>
              <a:gd name="connsiteY3" fmla="*/ 0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02" h="1455575">
                <a:moveTo>
                  <a:pt x="335902" y="1455575"/>
                </a:moveTo>
                <a:lnTo>
                  <a:pt x="33590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394309" y="1747513"/>
            <a:ext cx="793915" cy="172985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416049" y="1739236"/>
            <a:ext cx="783331" cy="4616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150126" y="1722969"/>
            <a:ext cx="2007909" cy="46510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62535" y="1747513"/>
            <a:ext cx="2013280" cy="17298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5204" y="2204864"/>
            <a:ext cx="1152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dirty="0" smtClean="0"/>
              <a:t>BB </a:t>
            </a:r>
          </a:p>
          <a:p>
            <a:pPr algn="ctr"/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6200000" flipH="1">
            <a:off x="7551308" y="2933452"/>
            <a:ext cx="25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1196"/>
            <a:ext cx="7560840" cy="49949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Theoretical investigations: </a:t>
            </a:r>
            <a:r>
              <a:rPr lang="en-US" sz="2200" b="1" dirty="0" smtClean="0"/>
              <a:t>NB</a:t>
            </a:r>
            <a:r>
              <a:rPr lang="en-US" sz="2200" b="1" dirty="0">
                <a:sym typeface="Symbol" panose="05050102010706020507" pitchFamily="18" charset="2"/>
              </a:rPr>
              <a:t>  </a:t>
            </a:r>
            <a:r>
              <a:rPr lang="en-US" sz="2200" b="1" dirty="0" smtClean="0"/>
              <a:t>BB for </a:t>
            </a:r>
            <a:r>
              <a:rPr lang="en-US" sz="2200" b="1" dirty="0" smtClean="0"/>
              <a:t>solar rad.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39" y="798328"/>
            <a:ext cx="8702431" cy="5551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Preliminary investigations</a:t>
            </a:r>
            <a:r>
              <a:rPr lang="en-US" dirty="0" smtClean="0"/>
              <a:t> based on a dataset of simulated spectrums.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2401"/>
              </p:ext>
            </p:extLst>
          </p:nvPr>
        </p:nvGraphicFramePr>
        <p:xfrm>
          <a:off x="755576" y="1228558"/>
          <a:ext cx="6336703" cy="246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274">
                  <a:extLst>
                    <a:ext uri="{9D8B030D-6E8A-4147-A177-3AD203B41FA5}">
                      <a16:colId xmlns:a16="http://schemas.microsoft.com/office/drawing/2014/main" val="417938987"/>
                    </a:ext>
                  </a:extLst>
                </a:gridCol>
                <a:gridCol w="866544">
                  <a:extLst>
                    <a:ext uri="{9D8B030D-6E8A-4147-A177-3AD203B41FA5}">
                      <a16:colId xmlns:a16="http://schemas.microsoft.com/office/drawing/2014/main" val="3434048483"/>
                    </a:ext>
                  </a:extLst>
                </a:gridCol>
                <a:gridCol w="1083210">
                  <a:extLst>
                    <a:ext uri="{9D8B030D-6E8A-4147-A177-3AD203B41FA5}">
                      <a16:colId xmlns:a16="http://schemas.microsoft.com/office/drawing/2014/main" val="1465121618"/>
                    </a:ext>
                  </a:extLst>
                </a:gridCol>
                <a:gridCol w="1137357">
                  <a:extLst>
                    <a:ext uri="{9D8B030D-6E8A-4147-A177-3AD203B41FA5}">
                      <a16:colId xmlns:a16="http://schemas.microsoft.com/office/drawing/2014/main" val="3483552481"/>
                    </a:ext>
                  </a:extLst>
                </a:gridCol>
                <a:gridCol w="1462318">
                  <a:extLst>
                    <a:ext uri="{9D8B030D-6E8A-4147-A177-3AD203B41FA5}">
                      <a16:colId xmlns:a16="http://schemas.microsoft.com/office/drawing/2014/main" val="2612116096"/>
                    </a:ext>
                  </a:extLst>
                </a:gridCol>
              </a:tblGrid>
              <a:tr h="5016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Satellite/imager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solar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channels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noise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order</a:t>
                      </a:r>
                    </a:p>
                    <a:p>
                      <a:pPr algn="ctr"/>
                      <a:r>
                        <a:rPr lang="en-US" sz="1400" dirty="0" smtClean="0"/>
                        <a:t>5% noise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order</a:t>
                      </a:r>
                    </a:p>
                    <a:p>
                      <a:pPr algn="ctr"/>
                      <a:r>
                        <a:rPr lang="en-US" sz="1400" dirty="0" smtClean="0"/>
                        <a:t>5% noise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71930"/>
                  </a:ext>
                </a:extLst>
              </a:tr>
              <a:tr h="2950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MSG/SEVIRI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71728"/>
                  </a:ext>
                </a:extLst>
              </a:tr>
              <a:tr h="2950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GOES16/ABI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6928"/>
                  </a:ext>
                </a:extLst>
              </a:tr>
              <a:tr h="31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Himawari-8/AHI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2832"/>
                  </a:ext>
                </a:extLst>
              </a:tr>
              <a:tr h="2950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MTG/FCI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96757"/>
                  </a:ext>
                </a:extLst>
              </a:tr>
              <a:tr h="2950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SNPP/VIIRS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35545"/>
                  </a:ext>
                </a:extLst>
              </a:tr>
              <a:tr h="41694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Metop</a:t>
                      </a:r>
                      <a:r>
                        <a:rPr lang="en-US" sz="1400" dirty="0" smtClean="0"/>
                        <a:t>-SG/</a:t>
                      </a:r>
                      <a:r>
                        <a:rPr lang="en-US" sz="1400" dirty="0" err="1" smtClean="0"/>
                        <a:t>MetImage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19756"/>
                  </a:ext>
                </a:extLst>
              </a:tr>
            </a:tbl>
          </a:graphicData>
        </a:graphic>
      </p:graphicFrame>
      <p:pic>
        <p:nvPicPr>
          <p:cNvPr id="6" name="image9.png"/>
          <p:cNvPicPr/>
          <p:nvPr/>
        </p:nvPicPr>
        <p:blipFill rotWithShape="1">
          <a:blip r:embed="rId3"/>
          <a:srcRect t="4932"/>
          <a:stretch/>
        </p:blipFill>
        <p:spPr>
          <a:xfrm>
            <a:off x="7236296" y="1952155"/>
            <a:ext cx="1907704" cy="1495695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7306526" y="1553872"/>
            <a:ext cx="150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BB reflectance (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100" b="1" baseline="-25000" dirty="0" err="1">
                <a:latin typeface="Calibri" panose="020F0502020204030204" pitchFamily="34" charset="0"/>
                <a:ea typeface="Calibri" panose="020F0502020204030204" pitchFamily="34" charset="0"/>
              </a:rPr>
              <a:t>BB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 estimated from FCI test data on 20.09.2017 12:00 UTC</a:t>
            </a:r>
            <a:endParaRPr lang="en-US" sz="11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630" y="3914671"/>
            <a:ext cx="8760850" cy="13865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E0520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 err="1" smtClean="0"/>
              <a:t>Himawari</a:t>
            </a:r>
            <a:r>
              <a:rPr lang="en-US" sz="2900" dirty="0" smtClean="0"/>
              <a:t>/AHI seems closer to MSG/SEVIRI than to GOES/ABI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 smtClean="0"/>
              <a:t>MTG/FCI and EPS-SG/</a:t>
            </a:r>
            <a:r>
              <a:rPr lang="en-US" sz="2900" dirty="0" err="1" smtClean="0"/>
              <a:t>MetImage</a:t>
            </a:r>
            <a:r>
              <a:rPr lang="en-US" sz="2900" dirty="0" smtClean="0"/>
              <a:t> channels look very promising for solar radiation</a:t>
            </a:r>
          </a:p>
          <a:p>
            <a:pPr>
              <a:spcAft>
                <a:spcPts val="1200"/>
              </a:spcAft>
            </a:pPr>
            <a:r>
              <a:rPr lang="en-US" sz="2900" dirty="0" smtClean="0">
                <a:latin typeface="Calibri" panose="020F0502020204030204" pitchFamily="34" charset="0"/>
                <a:ea typeface="Calibri" panose="020F0502020204030204" pitchFamily="34" charset="0"/>
              </a:rPr>
              <a:t>Example for FCI at SZA=30°, VZA=30°, RAA=90° </a:t>
            </a:r>
            <a:r>
              <a:rPr lang="en-US" sz="2900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51520" y="5151285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BB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0.00619 + 0.18980</a:t>
            </a:r>
            <a:r>
              <a:rPr lang="en-US" sz="1600" dirty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0.4µm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+ 0.11731</a:t>
            </a:r>
            <a:r>
              <a:rPr lang="en-US" sz="1600" dirty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0.5µm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+0.14371</a:t>
            </a:r>
            <a:r>
              <a:rPr lang="en-US" sz="1600" dirty="0" smtClean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0.6µm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+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0.10182</a:t>
            </a:r>
            <a:r>
              <a:rPr lang="en-US" sz="1600" dirty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0.8µm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 + </a:t>
            </a:r>
            <a:b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0.212</a:t>
            </a:r>
            <a:r>
              <a:rPr lang="en-US" sz="1600" dirty="0" smtClean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84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0.9µm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+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0.</a:t>
            </a:r>
            <a:r>
              <a:rPr lang="en-US" sz="1600" dirty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05102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1.3µm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+ 0.</a:t>
            </a:r>
            <a:r>
              <a:rPr lang="en-US" sz="1600" dirty="0" smtClean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07835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1.6µm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+ 0.</a:t>
            </a:r>
            <a:r>
              <a:rPr lang="en-US" sz="1600" dirty="0">
                <a:solidFill>
                  <a:prstClr val="black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03839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 smtClean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2.2µm</a:t>
            </a:r>
            <a:endParaRPr lang="en-US" sz="1600" baseline="-25000" dirty="0">
              <a:solidFill>
                <a:prstClr val="black"/>
              </a:solidFill>
              <a:highlight>
                <a:srgbClr val="FFFFFF"/>
              </a:highlight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198" y="5964031"/>
            <a:ext cx="24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ρ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0.9µm </a:t>
            </a:r>
            <a:r>
              <a:rPr lang="en-US" sz="1600" i="1" dirty="0" smtClean="0"/>
              <a:t>has the highest weight in the regression</a:t>
            </a:r>
            <a:endParaRPr lang="en-US" sz="1600" i="1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1547666" y="5768030"/>
            <a:ext cx="395532" cy="488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80267"/>
            <a:ext cx="5760640" cy="15464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Very similar </a:t>
            </a:r>
            <a:r>
              <a:rPr lang="en-US" dirty="0" smtClean="0"/>
              <a:t>results over </a:t>
            </a:r>
            <a:r>
              <a:rPr lang="en-US" dirty="0" smtClean="0"/>
              <a:t>the GEO-ring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VIIRS suffers from missing H</a:t>
            </a:r>
            <a:r>
              <a:rPr lang="en-US" baseline="-25000" dirty="0" smtClean="0"/>
              <a:t>2</a:t>
            </a:r>
            <a:r>
              <a:rPr lang="en-US" dirty="0" smtClean="0"/>
              <a:t>0 bands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97794"/>
              </p:ext>
            </p:extLst>
          </p:nvPr>
        </p:nvGraphicFramePr>
        <p:xfrm>
          <a:off x="395537" y="1255018"/>
          <a:ext cx="8133825" cy="289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455">
                  <a:extLst>
                    <a:ext uri="{9D8B030D-6E8A-4147-A177-3AD203B41FA5}">
                      <a16:colId xmlns:a16="http://schemas.microsoft.com/office/drawing/2014/main" val="417938987"/>
                    </a:ext>
                  </a:extLst>
                </a:gridCol>
                <a:gridCol w="990446">
                  <a:extLst>
                    <a:ext uri="{9D8B030D-6E8A-4147-A177-3AD203B41FA5}">
                      <a16:colId xmlns:a16="http://schemas.microsoft.com/office/drawing/2014/main" val="3434048483"/>
                    </a:ext>
                  </a:extLst>
                </a:gridCol>
                <a:gridCol w="1202396">
                  <a:extLst>
                    <a:ext uri="{9D8B030D-6E8A-4147-A177-3AD203B41FA5}">
                      <a16:colId xmlns:a16="http://schemas.microsoft.com/office/drawing/2014/main" val="1465121618"/>
                    </a:ext>
                  </a:extLst>
                </a:gridCol>
                <a:gridCol w="1202387">
                  <a:extLst>
                    <a:ext uri="{9D8B030D-6E8A-4147-A177-3AD203B41FA5}">
                      <a16:colId xmlns:a16="http://schemas.microsoft.com/office/drawing/2014/main" val="3483552481"/>
                    </a:ext>
                  </a:extLst>
                </a:gridCol>
                <a:gridCol w="2051141">
                  <a:extLst>
                    <a:ext uri="{9D8B030D-6E8A-4147-A177-3AD203B41FA5}">
                      <a16:colId xmlns:a16="http://schemas.microsoft.com/office/drawing/2014/main" val="2612116096"/>
                    </a:ext>
                  </a:extLst>
                </a:gridCol>
              </a:tblGrid>
              <a:tr h="641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Satellite/imager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</a:t>
                      </a:r>
                      <a:r>
                        <a:rPr lang="en-US" sz="1400" dirty="0" smtClean="0"/>
                        <a:t>thermal</a:t>
                      </a:r>
                      <a:r>
                        <a:rPr lang="en-US" sz="1400" baseline="0" dirty="0" smtClean="0"/>
                        <a:t> channels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order</a:t>
                      </a:r>
                    </a:p>
                    <a:p>
                      <a:pPr algn="ctr"/>
                      <a:r>
                        <a:rPr lang="en-US" dirty="0" smtClean="0"/>
                        <a:t>5% 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r>
                        <a:rPr lang="en-US" baseline="30000" smtClean="0"/>
                        <a:t>nd</a:t>
                      </a:r>
                      <a:r>
                        <a:rPr lang="en-US" smtClean="0"/>
                        <a:t> order</a:t>
                      </a:r>
                    </a:p>
                    <a:p>
                      <a:pPr algn="ctr"/>
                      <a:r>
                        <a:rPr lang="en-US" smtClean="0"/>
                        <a:t>5% 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71930"/>
                  </a:ext>
                </a:extLst>
              </a:tr>
              <a:tr h="320614">
                <a:tc>
                  <a:txBody>
                    <a:bodyPr/>
                    <a:lstStyle/>
                    <a:p>
                      <a:r>
                        <a:rPr lang="en-US" dirty="0" smtClean="0"/>
                        <a:t>MSG4/SEVIRI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71728"/>
                  </a:ext>
                </a:extLst>
              </a:tr>
              <a:tr h="320614">
                <a:tc>
                  <a:txBody>
                    <a:bodyPr/>
                    <a:lstStyle/>
                    <a:p>
                      <a:r>
                        <a:rPr lang="en-US" dirty="0" smtClean="0"/>
                        <a:t>GOES16/ABI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6928"/>
                  </a:ext>
                </a:extLst>
              </a:tr>
              <a:tr h="32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Himawari-8/AHI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2832"/>
                  </a:ext>
                </a:extLst>
              </a:tr>
              <a:tr h="320614">
                <a:tc>
                  <a:txBody>
                    <a:bodyPr/>
                    <a:lstStyle/>
                    <a:p>
                      <a:r>
                        <a:rPr lang="en-US" dirty="0" smtClean="0"/>
                        <a:t>MTG-I1/FCI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583875"/>
                  </a:ext>
                </a:extLst>
              </a:tr>
              <a:tr h="320614">
                <a:tc>
                  <a:txBody>
                    <a:bodyPr/>
                    <a:lstStyle/>
                    <a:p>
                      <a:r>
                        <a:rPr lang="en-US" dirty="0" smtClean="0"/>
                        <a:t> SNPP/VIIRS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35545"/>
                  </a:ext>
                </a:extLst>
              </a:tr>
              <a:tr h="4239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Metop</a:t>
                      </a:r>
                      <a:r>
                        <a:rPr lang="en-US" dirty="0" smtClean="0"/>
                        <a:t>-SG/VII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MetImage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19756"/>
                  </a:ext>
                </a:extLst>
              </a:tr>
            </a:tbl>
          </a:graphicData>
        </a:graphic>
      </p:graphicFrame>
      <p:pic>
        <p:nvPicPr>
          <p:cNvPr id="9" name="image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5868143" y="4437112"/>
            <a:ext cx="2704671" cy="2071576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896947" y="4227885"/>
            <a:ext cx="2520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BB </a:t>
            </a:r>
            <a:r>
              <a:rPr lang="en-US" sz="1100" b="1" dirty="0" smtClean="0">
                <a:solidFill>
                  <a:prstClr val="black"/>
                </a:solidFill>
              </a:rPr>
              <a:t>thermal radiance</a:t>
            </a: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estimated from FCI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8039" y="798328"/>
            <a:ext cx="8702431" cy="5551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E0520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 baseline="0">
                <a:solidFill>
                  <a:srgbClr val="0034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smtClean="0"/>
              <a:t>Preliminary investigations</a:t>
            </a:r>
            <a:r>
              <a:rPr lang="en-US" smtClean="0"/>
              <a:t> based on a dataset of simulated spectrums.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19311" y="85329"/>
            <a:ext cx="7557762" cy="49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E999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Theoretical investigations: NB</a:t>
            </a:r>
            <a:r>
              <a:rPr lang="en-US" b="1" dirty="0" smtClean="0">
                <a:sym typeface="Symbol" panose="05050102010706020507" pitchFamily="18" charset="2"/>
              </a:rPr>
              <a:t>  </a:t>
            </a:r>
            <a:r>
              <a:rPr lang="en-US" b="1" dirty="0" smtClean="0"/>
              <a:t>BB for thermal rad.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16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 smtClean="0"/>
              <a:t>BB regressions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816" y="929813"/>
            <a:ext cx="5307287" cy="294300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CERES observations from (drifting) Terra and Aqua in Rotating Azimuth Plane (RAP) mode.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Terra-FM2 mostly in RAPS since Nov. 2021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Aqua-FM3 mostly in RAPS since Apr. 2023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Collocated in space, </a:t>
            </a:r>
            <a:r>
              <a:rPr lang="en-US" b="1" dirty="0" err="1"/>
              <a:t>coangular</a:t>
            </a:r>
            <a:r>
              <a:rPr lang="en-US" b="1" dirty="0"/>
              <a:t> </a:t>
            </a:r>
            <a:r>
              <a:rPr lang="en-US" b="1" dirty="0" smtClean="0"/>
              <a:t>(max </a:t>
            </a:r>
            <a:r>
              <a:rPr lang="en-US" b="1" dirty="0"/>
              <a:t>angle &lt; 3</a:t>
            </a:r>
            <a:r>
              <a:rPr lang="en-US" b="1" dirty="0" smtClean="0"/>
              <a:t>°), time (&lt; 300s).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Applied to GOES-16, GOES-18, Himawari-9, MSG3 (0°), MSG2 (45.5°E) and MTG-I1 (commissioning)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764704"/>
            <a:ext cx="3363043" cy="1800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667"/>
          <a:stretch/>
        </p:blipFill>
        <p:spPr>
          <a:xfrm>
            <a:off x="5407219" y="2262285"/>
            <a:ext cx="3689277" cy="190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91880"/>
            <a:ext cx="2601624" cy="2514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1213"/>
            <a:ext cx="2611258" cy="252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4336812"/>
            <a:ext cx="275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Coangular</a:t>
            </a:r>
            <a:r>
              <a:rPr lang="en-US" sz="1400" b="1" i="1" dirty="0" smtClean="0"/>
              <a:t> observations between GEO and LEO imager in:</a:t>
            </a:r>
          </a:p>
          <a:p>
            <a:endParaRPr lang="en-US" sz="1400" b="1" i="1" dirty="0" smtClean="0"/>
          </a:p>
          <a:p>
            <a:pPr algn="ctr"/>
            <a:r>
              <a:rPr lang="en-US" sz="1400" b="1" i="1" dirty="0" smtClean="0"/>
              <a:t>Cross-track mode</a:t>
            </a:r>
          </a:p>
          <a:p>
            <a:endParaRPr lang="en-US" sz="1400" b="1" i="1" dirty="0" smtClean="0"/>
          </a:p>
          <a:p>
            <a:pPr algn="ctr"/>
            <a:r>
              <a:rPr lang="en-US" sz="1400" b="1" i="1" dirty="0" smtClean="0"/>
              <a:t>RAP mode </a:t>
            </a:r>
            <a:endParaRPr lang="en-US" sz="14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59832" y="5589240"/>
            <a:ext cx="8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48064" y="5157192"/>
            <a:ext cx="5380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empirical NB</a:t>
            </a:r>
            <a:r>
              <a:rPr lang="en-US" b="1" dirty="0">
                <a:sym typeface="Symbol" panose="05050102010706020507" pitchFamily="18" charset="2"/>
              </a:rPr>
              <a:t>  </a:t>
            </a:r>
            <a:r>
              <a:rPr lang="en-US" b="1" dirty="0"/>
              <a:t>BB regressions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6" y="908721"/>
            <a:ext cx="8380524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30932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 : subsampling by </a:t>
            </a:r>
            <a:r>
              <a:rPr lang="en-US" sz="1400" b="1" dirty="0" smtClean="0"/>
              <a:t>100 (i.e. much more matches)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70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1514</Words>
  <Application>Microsoft Office PowerPoint</Application>
  <PresentationFormat>On-screen Show (4:3)</PresentationFormat>
  <Paragraphs>394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DejaVu Sans</vt:lpstr>
      <vt:lpstr>Symbol</vt:lpstr>
      <vt:lpstr>Times New Roman</vt:lpstr>
      <vt:lpstr>Office Theme</vt:lpstr>
      <vt:lpstr>TOA fluxes on ISCCP-NG L1g grid</vt:lpstr>
      <vt:lpstr>Content </vt:lpstr>
      <vt:lpstr>Rationales – ISCCP Radiation Products</vt:lpstr>
      <vt:lpstr>Rationale – EarthCARE Closure at TOA</vt:lpstr>
      <vt:lpstr>Product requirements and algorithm design</vt:lpstr>
      <vt:lpstr>Theoretical investigations: NB  BB for solar rad.</vt:lpstr>
      <vt:lpstr>PowerPoint Presentation</vt:lpstr>
      <vt:lpstr>Development of empirical NB  BB regressions</vt:lpstr>
      <vt:lpstr>Development of empirical NB  BB regressions</vt:lpstr>
      <vt:lpstr>Development of empirical NB  BB  -  Solar rad.</vt:lpstr>
      <vt:lpstr>Development of empirical NB  BB  -  Solar rad.</vt:lpstr>
      <vt:lpstr>Development of empirical NB  BB  -  Solar rad.</vt:lpstr>
      <vt:lpstr>Development of empirical NB  BB  -  Solar rad.</vt:lpstr>
      <vt:lpstr>Development of empirical NB  BB  -  Thermal rad.</vt:lpstr>
      <vt:lpstr>Development of empirical NB  BB  -  Thermal rad.</vt:lpstr>
      <vt:lpstr>Angular Dependency Models for GEO geometry</vt:lpstr>
      <vt:lpstr>Plans 2024 - 2026</vt:lpstr>
      <vt:lpstr>Discussion ISCCP-NG L1g format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Clerbaux</dc:creator>
  <cp:lastModifiedBy>Nicolas Clerbaux</cp:lastModifiedBy>
  <cp:revision>143</cp:revision>
  <dcterms:created xsi:type="dcterms:W3CDTF">2017-03-06T16:53:00Z</dcterms:created>
  <dcterms:modified xsi:type="dcterms:W3CDTF">2024-02-28T17:47:42Z</dcterms:modified>
</cp:coreProperties>
</file>