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62" r:id="rId4"/>
  </p:sldMasterIdLst>
  <p:notesMasterIdLst>
    <p:notesMasterId r:id="rId10"/>
  </p:notesMasterIdLst>
  <p:handoutMasterIdLst>
    <p:handoutMasterId r:id="rId11"/>
  </p:handoutMasterIdLst>
  <p:sldIdLst>
    <p:sldId id="257" r:id="rId5"/>
    <p:sldId id="263" r:id="rId6"/>
    <p:sldId id="267" r:id="rId7"/>
    <p:sldId id="262" r:id="rId8"/>
    <p:sldId id="264" r:id="rId9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8B"/>
    <a:srgbClr val="C1A7E2"/>
    <a:srgbClr val="A4C8E1"/>
    <a:srgbClr val="7A9A01"/>
    <a:srgbClr val="F2A900"/>
    <a:srgbClr val="00A9E0"/>
    <a:srgbClr val="E35205"/>
    <a:srgbClr val="B9B9B9"/>
    <a:srgbClr val="00205B"/>
    <a:srgbClr val="8C4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0299" autoAdjust="0"/>
  </p:normalViewPr>
  <p:slideViewPr>
    <p:cSldViewPr snapToGrid="0">
      <p:cViewPr>
        <p:scale>
          <a:sx n="67" d="100"/>
          <a:sy n="67" d="100"/>
        </p:scale>
        <p:origin x="128" y="75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racked ground with the sun in the background&#10;&#10;Description automatically generated">
            <a:extLst>
              <a:ext uri="{FF2B5EF4-FFF2-40B4-BE49-F238E27FC236}">
                <a16:creationId xmlns:a16="http://schemas.microsoft.com/office/drawing/2014/main" id="{634F5380-2E99-23B1-B5F0-B0F91444A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235"/>
            <a:ext cx="9477883" cy="504206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69" y="1154545"/>
            <a:ext cx="3306619" cy="5042049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rgbClr val="F2A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13611" y="-87345"/>
            <a:ext cx="12192000" cy="6306640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361F7-6794-D720-B23F-92A2B5D874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6018" y="1480705"/>
            <a:ext cx="3496456" cy="12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19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078491"/>
          </a:xfrm>
          <a:prstGeom prst="rect">
            <a:avLst/>
          </a:prstGeom>
          <a:solidFill>
            <a:srgbClr val="F2A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87057"/>
            <a:ext cx="12192000" cy="532937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0EDB7-0126-7744-3465-8A4CE6908A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99324" y="108855"/>
            <a:ext cx="1547622" cy="43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19B24D-F5C3-0B9F-77EB-C36F20E960F7}"/>
              </a:ext>
            </a:extLst>
          </p:cNvPr>
          <p:cNvSpPr txBox="1"/>
          <p:nvPr userDrawn="1"/>
        </p:nvSpPr>
        <p:spPr>
          <a:xfrm>
            <a:off x="11099036" y="641568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2034372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Basic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0243293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077003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A520B-4469-CFD6-076C-FBAE78433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52ADC-43C8-524E-89EF-415A0D506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9324" y="108855"/>
            <a:ext cx="1547622" cy="432000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5901A32-5170-4D97-BBB6-A1EBF3E0E8D3}"/>
              </a:ext>
            </a:extLst>
          </p:cNvPr>
          <p:cNvSpPr txBox="1"/>
          <p:nvPr userDrawn="1"/>
        </p:nvSpPr>
        <p:spPr>
          <a:xfrm>
            <a:off x="11099036" y="641568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27300546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Basic dark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9"/>
            <a:ext cx="11822493" cy="50770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09CD2-A404-E8C1-0DBD-B26D43657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9324" y="108855"/>
            <a:ext cx="1547622" cy="432000"/>
          </a:xfrm>
          <a:prstGeom prst="rect">
            <a:avLst/>
          </a:prstGeom>
        </p:spPr>
      </p:pic>
      <p:pic>
        <p:nvPicPr>
          <p:cNvPr id="5" name="Picture 4" descr="A blue circle with white lines&#10;&#10;Description automatically generated">
            <a:extLst>
              <a:ext uri="{FF2B5EF4-FFF2-40B4-BE49-F238E27FC236}">
                <a16:creationId xmlns:a16="http://schemas.microsoft.com/office/drawing/2014/main" id="{A12D3192-0DCA-14F5-2FA0-511878B61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5" y="48196"/>
            <a:ext cx="526247" cy="526247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D83FC3BB-BF06-444A-A2A6-7ECB5B82A45D}"/>
              </a:ext>
            </a:extLst>
          </p:cNvPr>
          <p:cNvSpPr txBox="1"/>
          <p:nvPr userDrawn="1"/>
        </p:nvSpPr>
        <p:spPr>
          <a:xfrm>
            <a:off x="11099036" y="641568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tx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34919725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Basic textu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29"/>
            <a:ext cx="12227442" cy="6258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30"/>
            <a:ext cx="11627339" cy="50857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102D0-2CD7-44B5-A550-5FA2589CB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9324" y="108855"/>
            <a:ext cx="1547622" cy="4320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E277AA3E-CF7E-4FB8-957E-BADB128F7AA5}"/>
              </a:ext>
            </a:extLst>
          </p:cNvPr>
          <p:cNvSpPr txBox="1"/>
          <p:nvPr userDrawn="1"/>
        </p:nvSpPr>
        <p:spPr>
          <a:xfrm>
            <a:off x="11099036" y="641568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14430615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43503"/>
            <a:ext cx="8183418" cy="5074417"/>
          </a:xfrm>
          <a:prstGeom prst="rect">
            <a:avLst/>
          </a:prstGeom>
          <a:solidFill>
            <a:srgbClr val="F2A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63793"/>
            <a:ext cx="12192000" cy="53526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074417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22F23-5D4A-F75C-1C1E-8B104B8370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99324" y="108855"/>
            <a:ext cx="1547622" cy="432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44B92337-FDE1-4C84-AADE-E64C115DDA50}"/>
              </a:ext>
            </a:extLst>
          </p:cNvPr>
          <p:cNvSpPr txBox="1"/>
          <p:nvPr userDrawn="1"/>
        </p:nvSpPr>
        <p:spPr>
          <a:xfrm>
            <a:off x="11099036" y="641568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190621190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07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CC606-8418-49EA-9DB7-3FFD72983DD3}" type="slidenum">
              <a:rPr kumimoji="0" lang="de-DE" sz="1050" b="0" i="0" u="none" strike="noStrike" kern="1200" cap="none" spc="0" normalizeH="0" baseline="0" noProof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C2501EC2-0D58-474B-B727-928468636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54" y="6288320"/>
            <a:ext cx="2183863" cy="43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9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63" r:id="rId1"/>
    <p:sldLayoutId id="2147487764" r:id="rId2"/>
    <p:sldLayoutId id="2147487765" r:id="rId3"/>
    <p:sldLayoutId id="2147487766" r:id="rId4"/>
    <p:sldLayoutId id="2147487767" r:id="rId5"/>
    <p:sldLayoutId id="2147487768" r:id="rId6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3CE962-29A4-44D6-B045-70213B13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ET -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- H variables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4629A-C2ED-C742-8029-18C6ABA32EC8}"/>
              </a:ext>
            </a:extLst>
          </p:cNvPr>
          <p:cNvSpPr/>
          <p:nvPr/>
        </p:nvSpPr>
        <p:spPr bwMode="auto">
          <a:xfrm>
            <a:off x="2746" y="6266933"/>
            <a:ext cx="2417805" cy="5368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Graphique 1">
            <a:extLst>
              <a:ext uri="{FF2B5EF4-FFF2-40B4-BE49-F238E27FC236}">
                <a16:creationId xmlns:a16="http://schemas.microsoft.com/office/drawing/2014/main" id="{860240CE-E447-5849-BE34-77C4C437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31" y="6060301"/>
            <a:ext cx="523893" cy="744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42E5A-C523-E44B-B3AB-4DAB0A0F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63" y="1120705"/>
            <a:ext cx="4329898" cy="28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3AC05-7C7C-0948-84C2-4B13A483A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7" y="1120705"/>
            <a:ext cx="4329897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600955-EFC9-8344-B4C3-996EAF683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18" y="3978000"/>
            <a:ext cx="4313964" cy="28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087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3CE962-29A4-44D6-B045-70213B13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4629A-C2ED-C742-8029-18C6ABA32EC8}"/>
              </a:ext>
            </a:extLst>
          </p:cNvPr>
          <p:cNvSpPr/>
          <p:nvPr/>
        </p:nvSpPr>
        <p:spPr bwMode="auto">
          <a:xfrm>
            <a:off x="2746" y="6266933"/>
            <a:ext cx="2417805" cy="5368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Graphique 1">
            <a:extLst>
              <a:ext uri="{FF2B5EF4-FFF2-40B4-BE49-F238E27FC236}">
                <a16:creationId xmlns:a16="http://schemas.microsoft.com/office/drawing/2014/main" id="{860240CE-E447-5849-BE34-77C4C437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31" y="6060301"/>
            <a:ext cx="523893" cy="744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66DC3-7AC6-9F43-B2E8-6E4B73FC5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38" y="817060"/>
            <a:ext cx="4042662" cy="2160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B3E3F-776D-124E-BD6D-02986B2A4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06" y="1143988"/>
            <a:ext cx="6728936" cy="25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460D79-1B81-804D-BE28-A77AF3EAA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48" y="4032896"/>
            <a:ext cx="6741252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60B5C0-6E86-8948-A1AE-A78B90847ABC}"/>
              </a:ext>
            </a:extLst>
          </p:cNvPr>
          <p:cNvSpPr txBox="1"/>
          <p:nvPr/>
        </p:nvSpPr>
        <p:spPr>
          <a:xfrm>
            <a:off x="3685234" y="790257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00" spc="-100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Sensible heat flux (H)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97112-68F5-3C40-803B-1033AB19FE81}"/>
              </a:ext>
            </a:extLst>
          </p:cNvPr>
          <p:cNvSpPr txBox="1"/>
          <p:nvPr/>
        </p:nvSpPr>
        <p:spPr>
          <a:xfrm>
            <a:off x="3544971" y="3679165"/>
            <a:ext cx="207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00" spc="-1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Evapotranspiration (ET)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19CB5C-9630-9044-9963-2B5E9CB673D0}"/>
              </a:ext>
            </a:extLst>
          </p:cNvPr>
          <p:cNvSpPr txBox="1"/>
          <p:nvPr/>
        </p:nvSpPr>
        <p:spPr>
          <a:xfrm>
            <a:off x="8354466" y="4123064"/>
            <a:ext cx="3632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b="0" kern="100" spc="-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Validation against 227 stations over the globe</a:t>
            </a:r>
          </a:p>
          <a:p>
            <a:r>
              <a:rPr lang="en-US" sz="1600" b="0" kern="100" spc="-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0" kern="100" spc="-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Meet  state-of- the-art accuracy standards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23428-5BEB-F348-AF33-F3DA95708A68}"/>
              </a:ext>
            </a:extLst>
          </p:cNvPr>
          <p:cNvSpPr txBox="1"/>
          <p:nvPr/>
        </p:nvSpPr>
        <p:spPr>
          <a:xfrm>
            <a:off x="6274867" y="6526768"/>
            <a:ext cx="5373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Proto. </a:t>
            </a:r>
            <a:r>
              <a:rPr lang="en-US" sz="1200" b="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200" b="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ERA5-Land soil moisture input | Proto. </a:t>
            </a:r>
            <a:r>
              <a:rPr lang="en-US" sz="1200" b="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en-US" sz="1200" b="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H-SAF soil moisture input.</a:t>
            </a:r>
            <a:endParaRPr lang="en-US" sz="1200" b="0" i="1" kern="100" spc="-100" baseline="-250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1556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3CE962-29A4-44D6-B045-70213B13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4629A-C2ED-C742-8029-18C6ABA32EC8}"/>
              </a:ext>
            </a:extLst>
          </p:cNvPr>
          <p:cNvSpPr/>
          <p:nvPr/>
        </p:nvSpPr>
        <p:spPr bwMode="auto">
          <a:xfrm>
            <a:off x="2746" y="6266933"/>
            <a:ext cx="2417805" cy="5368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Graphique 1">
            <a:extLst>
              <a:ext uri="{FF2B5EF4-FFF2-40B4-BE49-F238E27FC236}">
                <a16:creationId xmlns:a16="http://schemas.microsoft.com/office/drawing/2014/main" id="{860240CE-E447-5849-BE34-77C4C437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31" y="6060301"/>
            <a:ext cx="523893" cy="744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2E9E2-F4A2-5B4B-ACF9-AF25CA622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" y="1161000"/>
            <a:ext cx="12129417" cy="453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744865-83DF-9342-8F75-55DC5517F8ED}"/>
              </a:ext>
            </a:extLst>
          </p:cNvPr>
          <p:cNvSpPr txBox="1"/>
          <p:nvPr/>
        </p:nvSpPr>
        <p:spPr>
          <a:xfrm>
            <a:off x="5757606" y="930167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100" spc="-100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JJA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FAE5F-6C41-EA43-98F9-518309F1E2D4}"/>
              </a:ext>
            </a:extLst>
          </p:cNvPr>
          <p:cNvSpPr txBox="1"/>
          <p:nvPr/>
        </p:nvSpPr>
        <p:spPr>
          <a:xfrm>
            <a:off x="5036695" y="667062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2365D1-A971-E249-B8D8-0767DDCB7BA2}"/>
              </a:ext>
            </a:extLst>
          </p:cNvPr>
          <p:cNvSpPr/>
          <p:nvPr/>
        </p:nvSpPr>
        <p:spPr>
          <a:xfrm>
            <a:off x="2156400" y="5729662"/>
            <a:ext cx="6224200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capture </a:t>
            </a:r>
            <a:r>
              <a:rPr lang="en-US" sz="1400" b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global spatial patterns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 consistency </a:t>
            </a:r>
            <a:r>
              <a:rPr lang="en-US" sz="1400" b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established reference datasets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Exhibit localized higher values </a:t>
            </a:r>
            <a:r>
              <a:rPr lang="en-US" sz="1400" b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10°N </a:t>
            </a:r>
            <a:r>
              <a:rPr lang="en-US" sz="1400" b="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(investigation ongoing)</a:t>
            </a:r>
            <a:endParaRPr lang="en-US" sz="1400" b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7ED052-40EA-A94B-BF5A-5105FD8391A0}"/>
              </a:ext>
            </a:extLst>
          </p:cNvPr>
          <p:cNvSpPr txBox="1"/>
          <p:nvPr/>
        </p:nvSpPr>
        <p:spPr>
          <a:xfrm>
            <a:off x="9267448" y="6525064"/>
            <a:ext cx="2332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Remapped to a common 0.25° grid</a:t>
            </a:r>
            <a:endParaRPr lang="en-US" sz="1200" b="0" i="1" kern="100" spc="-100" baseline="-250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591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3CE962-29A4-44D6-B045-70213B13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4629A-C2ED-C742-8029-18C6ABA32EC8}"/>
              </a:ext>
            </a:extLst>
          </p:cNvPr>
          <p:cNvSpPr/>
          <p:nvPr/>
        </p:nvSpPr>
        <p:spPr bwMode="auto">
          <a:xfrm>
            <a:off x="2746" y="6266933"/>
            <a:ext cx="2417805" cy="5368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Graphique 1">
            <a:extLst>
              <a:ext uri="{FF2B5EF4-FFF2-40B4-BE49-F238E27FC236}">
                <a16:creationId xmlns:a16="http://schemas.microsoft.com/office/drawing/2014/main" id="{860240CE-E447-5849-BE34-77C4C437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31" y="6060301"/>
            <a:ext cx="523893" cy="744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010749-CEF8-4F4A-898C-854EF19565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4"/>
          <a:stretch/>
        </p:blipFill>
        <p:spPr>
          <a:xfrm>
            <a:off x="1489956" y="1185506"/>
            <a:ext cx="6614953" cy="453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3CDC1-BFCF-C940-B494-E7B4BD7E4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0"/>
          <a:stretch/>
        </p:blipFill>
        <p:spPr>
          <a:xfrm>
            <a:off x="7634535" y="1524301"/>
            <a:ext cx="4557465" cy="453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CE4D46-D40A-BF4F-81BF-196C0D83E460}"/>
              </a:ext>
            </a:extLst>
          </p:cNvPr>
          <p:cNvSpPr txBox="1"/>
          <p:nvPr/>
        </p:nvSpPr>
        <p:spPr>
          <a:xfrm>
            <a:off x="5757606" y="930167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100" spc="-100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JJA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BA2AD1-903D-2243-A4CE-7BFF35F4C723}"/>
              </a:ext>
            </a:extLst>
          </p:cNvPr>
          <p:cNvSpPr txBox="1"/>
          <p:nvPr/>
        </p:nvSpPr>
        <p:spPr>
          <a:xfrm>
            <a:off x="9267448" y="6525064"/>
            <a:ext cx="2332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Remapped to a common 0.25° grid</a:t>
            </a:r>
            <a:endParaRPr lang="en-US" sz="1200" b="0" i="1" kern="100" spc="-100" baseline="-250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8EB8B1-D1AE-9A4D-9AC5-B5D5E00CF627}"/>
              </a:ext>
            </a:extLst>
          </p:cNvPr>
          <p:cNvSpPr/>
          <p:nvPr/>
        </p:nvSpPr>
        <p:spPr>
          <a:xfrm>
            <a:off x="2156400" y="5729662"/>
            <a:ext cx="7111048" cy="1022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capture </a:t>
            </a:r>
            <a:r>
              <a:rPr lang="en-US" sz="1400" b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global spatial patterns.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Exhibit higher variability </a:t>
            </a:r>
            <a:r>
              <a:rPr lang="en-US" sz="1400" b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 wider spread across all reference datasets.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within the ensemble range.</a:t>
            </a:r>
            <a:endParaRPr lang="en-US" sz="1400" b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1771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3CE962-29A4-44D6-B045-70213B13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4629A-C2ED-C742-8029-18C6ABA32EC8}"/>
              </a:ext>
            </a:extLst>
          </p:cNvPr>
          <p:cNvSpPr/>
          <p:nvPr/>
        </p:nvSpPr>
        <p:spPr bwMode="auto">
          <a:xfrm>
            <a:off x="2746" y="6266933"/>
            <a:ext cx="2417805" cy="5368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Graphique 1">
            <a:extLst>
              <a:ext uri="{FF2B5EF4-FFF2-40B4-BE49-F238E27FC236}">
                <a16:creationId xmlns:a16="http://schemas.microsoft.com/office/drawing/2014/main" id="{860240CE-E447-5849-BE34-77C4C437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31" y="6060301"/>
            <a:ext cx="523893" cy="744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25584-A4CE-3340-89A4-7FB7A12D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4" y="767894"/>
            <a:ext cx="11534911" cy="576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286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M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" id="{EF123584-2DC3-4807-B078-F525340A0954}" vid="{2CA6048F-EAE5-40F9-A3DC-F0A59F21B7D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Props1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62B5-2E6E-4C8D-881A-803D0DC84FC9}">
  <ds:schemaRefs>
    <ds:schemaRef ds:uri="http://purl.org/dc/elements/1.1/"/>
    <ds:schemaRef ds:uri="3434cde1-f776-4c3f-9525-3f132e87b814"/>
    <ds:schemaRef ds:uri="http://purl.org/dc/terms/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 (1)</Template>
  <TotalTime>198</TotalTime>
  <Words>129</Words>
  <Application>Microsoft Macintosh PowerPoint</Application>
  <PresentationFormat>Widescreen</PresentationFormat>
  <Paragraphs>21</Paragraphs>
  <Slides>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Bahnschrift Light</vt:lpstr>
      <vt:lpstr>Bahnschrift SemiLight</vt:lpstr>
      <vt:lpstr>Century Gothic</vt:lpstr>
      <vt:lpstr>Helvetica</vt:lpstr>
      <vt:lpstr>Roboto</vt:lpstr>
      <vt:lpstr>Tahoma</vt:lpstr>
      <vt:lpstr>Times New Roman</vt:lpstr>
      <vt:lpstr>Wingdings</vt:lpstr>
      <vt:lpstr>CM</vt:lpstr>
      <vt:lpstr>ET - LE - H variables</vt:lpstr>
      <vt:lpstr>Preliminary results - Daily</vt:lpstr>
      <vt:lpstr>Preliminary results – Seasonal map</vt:lpstr>
      <vt:lpstr>Preliminary results – Seasonal map</vt:lpstr>
      <vt:lpstr>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>William Moutier</cp:lastModifiedBy>
  <cp:revision>25</cp:revision>
  <cp:lastPrinted>2006-03-06T14:11:17Z</cp:lastPrinted>
  <dcterms:created xsi:type="dcterms:W3CDTF">2025-01-08T16:10:01Z</dcterms:created>
  <dcterms:modified xsi:type="dcterms:W3CDTF">2026-06-17T12:11:01Z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M_DOCNUM">
    <vt:lpwstr>153450</vt:lpwstr>
  </property>
  <property fmtid="{D5CDD505-2E9C-101B-9397-08002B2CF9AE}" pid="4" name="DM_DOCNAME">
    <vt:lpwstr>Presentation Landscape Template (All Designs)</vt:lpwstr>
  </property>
  <property fmtid="{D5CDD505-2E9C-101B-9397-08002B2CF9AE}" pid="5" name="DM_AUTHOR">
    <vt:lpwstr>Anne-Flore Laloe</vt:lpwstr>
  </property>
  <property fmtid="{D5CDD505-2E9C-101B-9397-08002B2CF9AE}" pid="6" name="DM_E_DOC_NO">
    <vt:lpwstr>EUM/GES/TEM/07/2025</vt:lpwstr>
  </property>
  <property fmtid="{D5CDD505-2E9C-101B-9397-08002B2CF9AE}" pid="7" name="DM_E_VER_NO">
    <vt:lpwstr>4A</vt:lpwstr>
  </property>
  <property fmtid="{D5CDD505-2E9C-101B-9397-08002B2CF9AE}" pid="8" name="DM_E_ISS_DATE">
    <vt:lpwstr>8 October 2024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  <property fmtid="{D5CDD505-2E9C-101B-9397-08002B2CF9AE}" pid="13" name="DIGITAL_SIGNATURE">
    <vt:lpwstr/>
  </property>
</Properties>
</file>